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7"/>
  </p:normalViewPr>
  <p:slideViewPr>
    <p:cSldViewPr snapToGrid="0" snapToObjects="1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roryinnes\Documents\BWPC%20Survey%20Responses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roryinnes\Documents\BWPC%20Survey%20Responses%20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roryinnes\Documents\BWPC%20Survey%20Responses%20(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roryinnes\Documents\BWPC%20Survey%20Responses%20(1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roryinnes\Documents\BWPC%20Survey%20Responses%20(1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roryinnes\Documents\BWPC%20Survey%20Responses%20(1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%</a:t>
            </a:r>
            <a:r>
              <a:rPr lang="en-US" sz="1600" b="1" baseline="0" dirty="0"/>
              <a:t> of respondents who said yes for each answer</a:t>
            </a:r>
            <a:endParaRPr lang="en-US" sz="16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Sheet1!$M$6:$M$10</c:f>
              <c:strCache>
                <c:ptCount val="5"/>
                <c:pt idx="0">
                  <c:v>Email</c:v>
                </c:pt>
                <c:pt idx="1">
                  <c:v>Facebook</c:v>
                </c:pt>
                <c:pt idx="2">
                  <c:v>Website</c:v>
                </c:pt>
                <c:pt idx="3">
                  <c:v>Newsletter</c:v>
                </c:pt>
                <c:pt idx="4">
                  <c:v>Parish Pump</c:v>
                </c:pt>
              </c:strCache>
            </c:strRef>
          </c:cat>
          <c:val>
            <c:numRef>
              <c:f>Sheet1!$N$6:$N$10</c:f>
              <c:numCache>
                <c:formatCode>General</c:formatCode>
                <c:ptCount val="5"/>
                <c:pt idx="0">
                  <c:v>45</c:v>
                </c:pt>
                <c:pt idx="1">
                  <c:v>51</c:v>
                </c:pt>
                <c:pt idx="2">
                  <c:v>65</c:v>
                </c:pt>
                <c:pt idx="3">
                  <c:v>73</c:v>
                </c:pt>
                <c:pt idx="4">
                  <c:v>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A56-D747-8568-BD10EA4DA2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79404560"/>
        <c:axId val="379402208"/>
      </c:barChart>
      <c:catAx>
        <c:axId val="379404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402208"/>
        <c:crosses val="autoZero"/>
        <c:auto val="1"/>
        <c:lblAlgn val="ctr"/>
        <c:lblOffset val="100"/>
        <c:noMultiLvlLbl val="0"/>
      </c:catAx>
      <c:valAx>
        <c:axId val="379402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404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%</a:t>
            </a:r>
            <a:r>
              <a:rPr lang="en-US" sz="1600" b="1" baseline="0"/>
              <a:t> positive for ways to contact us</a:t>
            </a:r>
            <a:endParaRPr lang="en-US" sz="16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Sheet1!$M$19:$M$22</c:f>
              <c:strCache>
                <c:ptCount val="4"/>
                <c:pt idx="0">
                  <c:v>Facebook</c:v>
                </c:pt>
                <c:pt idx="1">
                  <c:v>Website</c:v>
                </c:pt>
                <c:pt idx="2">
                  <c:v>Email</c:v>
                </c:pt>
                <c:pt idx="3">
                  <c:v>Phone</c:v>
                </c:pt>
              </c:strCache>
            </c:strRef>
          </c:cat>
          <c:val>
            <c:numRef>
              <c:f>Sheet1!$N$19:$N$22</c:f>
              <c:numCache>
                <c:formatCode>General</c:formatCode>
                <c:ptCount val="4"/>
                <c:pt idx="0">
                  <c:v>37</c:v>
                </c:pt>
                <c:pt idx="1">
                  <c:v>48</c:v>
                </c:pt>
                <c:pt idx="2">
                  <c:v>66</c:v>
                </c:pt>
                <c:pt idx="3">
                  <c:v>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E04-DB42-8344-8F7243B125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79402600"/>
        <c:axId val="379399856"/>
      </c:barChart>
      <c:catAx>
        <c:axId val="379402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399856"/>
        <c:crosses val="autoZero"/>
        <c:auto val="1"/>
        <c:lblAlgn val="ctr"/>
        <c:lblOffset val="100"/>
        <c:noMultiLvlLbl val="0"/>
      </c:catAx>
      <c:valAx>
        <c:axId val="379399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402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D59-E649-B5F9-23F60DAE1AD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D59-E649-B5F9-23F60DAE1AD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Sheet1!$P$37:$P$38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Sheet1!$Q$37:$Q$38</c:f>
              <c:numCache>
                <c:formatCode>General</c:formatCode>
                <c:ptCount val="2"/>
                <c:pt idx="0">
                  <c:v>43</c:v>
                </c:pt>
                <c:pt idx="1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D59-E649-B5F9-23F60DAE1A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EDC-464D-A4D1-59EAF810DA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EDC-464D-A4D1-59EAF810DA2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Sheet1!$P$40:$P$41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Sheet1!$Q$40:$Q$41</c:f>
              <c:numCache>
                <c:formatCode>General</c:formatCode>
                <c:ptCount val="2"/>
                <c:pt idx="0">
                  <c:v>37</c:v>
                </c:pt>
                <c:pt idx="1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EDC-464D-A4D1-59EAF810DA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FE8-0041-8095-B01CBDA6563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FE8-0041-8095-B01CBDA656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Sheet1!$I$33:$I$34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Sheet1!$J$33:$J$34</c:f>
              <c:numCache>
                <c:formatCode>General</c:formatCode>
                <c:ptCount val="2"/>
                <c:pt idx="0">
                  <c:v>23</c:v>
                </c:pt>
                <c:pt idx="1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FE8-0041-8095-B01CBDA656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1" dirty="0"/>
              <a:t>% yes to village</a:t>
            </a:r>
            <a:r>
              <a:rPr lang="en-GB" sz="1800" b="1" baseline="0" dirty="0"/>
              <a:t> green</a:t>
            </a:r>
            <a:r>
              <a:rPr lang="en-GB" sz="1800" b="1" dirty="0"/>
              <a:t> options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Sheet1!$B$38:$B$42</c:f>
              <c:strCache>
                <c:ptCount val="5"/>
                <c:pt idx="0">
                  <c:v>No cut</c:v>
                </c:pt>
                <c:pt idx="1">
                  <c:v>Uncut beckside</c:v>
                </c:pt>
                <c:pt idx="2">
                  <c:v>Late 3 x cut</c:v>
                </c:pt>
                <c:pt idx="3">
                  <c:v>Beck clear</c:v>
                </c:pt>
                <c:pt idx="4">
                  <c:v>3 x per year</c:v>
                </c:pt>
              </c:strCache>
            </c:strRef>
          </c:cat>
          <c:val>
            <c:numRef>
              <c:f>Sheet1!$C$38:$C$42</c:f>
              <c:numCache>
                <c:formatCode>General</c:formatCode>
                <c:ptCount val="5"/>
                <c:pt idx="0">
                  <c:v>12</c:v>
                </c:pt>
                <c:pt idx="1">
                  <c:v>45</c:v>
                </c:pt>
                <c:pt idx="2">
                  <c:v>48</c:v>
                </c:pt>
                <c:pt idx="3">
                  <c:v>64</c:v>
                </c:pt>
                <c:pt idx="4">
                  <c:v>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01-9E4C-BEE9-DCBECDF29C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79404952"/>
        <c:axId val="379399072"/>
      </c:barChart>
      <c:catAx>
        <c:axId val="379404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399072"/>
        <c:crosses val="autoZero"/>
        <c:auto val="1"/>
        <c:lblAlgn val="ctr"/>
        <c:lblOffset val="100"/>
        <c:noMultiLvlLbl val="0"/>
      </c:catAx>
      <c:valAx>
        <c:axId val="3793990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404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D47834-2053-DF46-83B0-F3950567D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21906C7-7D01-514C-B3F9-4CAEC3B07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A3434A-A2F7-DF47-9D17-3874FBE4A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F84C-BFBB-9A4B-A1F5-BCDC3A82D6B8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E4ABED-3CA1-FD49-B43F-E6D20F0DC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80BB5E-ED92-3448-8590-FFF91E0C1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693C-CBE5-8A47-81F3-2CBAB5C38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79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A7434D-1A01-7247-9C70-D0FC650FC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9252D54-CC28-4143-9817-7F56D0A004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B64BAFE-54AE-2041-98CF-0B4F2C86A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F84C-BFBB-9A4B-A1F5-BCDC3A82D6B8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8EF1213-86B9-B645-8136-27CCEEFC1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2116F3-C79B-B142-A550-CBEB2E01D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693C-CBE5-8A47-81F3-2CBAB5C38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80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7C3528B-3CF4-C245-99B7-60D9398242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90D43D4-AF24-9544-8A7B-04BB7F219D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17012A-8F34-F646-BF95-FC1C28E53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F84C-BFBB-9A4B-A1F5-BCDC3A82D6B8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DCF7DF-765E-2148-91BA-F8D5DD196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B8B7BF-AB7C-BC46-BC8E-4995F865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693C-CBE5-8A47-81F3-2CBAB5C38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51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404297-BB67-7F42-91AB-0DC09F01C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BDE903-C684-1C45-B2CB-6B822646E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65CFB8-E06B-5C4B-8307-C60B07704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F84C-BFBB-9A4B-A1F5-BCDC3A82D6B8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1669AD-62DB-C844-A688-5D4A2BB00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C89D3A-E924-4048-A639-CEDA58CDB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693C-CBE5-8A47-81F3-2CBAB5C38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45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355542-DF4B-DD48-9105-E7BD71B11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9220ED7-D87A-5A4E-AB53-6CF33ED5D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CC4173E-6A66-8A49-B454-40E9CF77E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F84C-BFBB-9A4B-A1F5-BCDC3A82D6B8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995EE1A-5349-D941-AFC6-CB3010019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98012C-0EFE-F74F-A6F5-05920C922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693C-CBE5-8A47-81F3-2CBAB5C38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57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FE5D1D-8139-5C4A-9D1A-8EEF49CA1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4F8E48-84CA-6B4B-87DB-8A3B5C7694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209BCB8-2C06-444C-9CE0-C9D7772E3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F29B2F4-15C5-C34F-94F9-079FC7D63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F84C-BFBB-9A4B-A1F5-BCDC3A82D6B8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47CA015-61EB-FD4A-B448-858054777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7FF15D8-ABF7-2B45-A798-418849911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693C-CBE5-8A47-81F3-2CBAB5C38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10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86F52E-3BBF-D849-960F-D2FAB0818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43F7D10-3793-8D45-9E35-2B6DE2372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C5441D2-023A-4A41-BFA6-3EE04311D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CFD0FA2-1493-104C-AFE2-FBEB6ECCCD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05B938B-B32E-D24F-8296-62CEEDF63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B42940A-736D-E740-AD74-AC698640B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F84C-BFBB-9A4B-A1F5-BCDC3A82D6B8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D592DA0-02FE-BD45-B1E5-DF57A0904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6F6E59A-2593-0648-9744-37B7F3021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693C-CBE5-8A47-81F3-2CBAB5C38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494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B133FA-4BAB-EA4A-8527-943A9E95E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206883D-9C51-254E-93D4-6771F6BB3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F84C-BFBB-9A4B-A1F5-BCDC3A82D6B8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6B4808E-4E58-2F4D-86CA-178DDDA8D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71C4A8D-B99C-5440-81EA-78C9F2EBC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693C-CBE5-8A47-81F3-2CBAB5C38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076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B149EE4-1E1A-1E45-9750-165384E9B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F84C-BFBB-9A4B-A1F5-BCDC3A82D6B8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9AAE71F-3F68-4C4E-B5CC-9C11E8E53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A855F71-3A6D-CD40-B2D5-AB9D77616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693C-CBE5-8A47-81F3-2CBAB5C38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92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7CE125-EFB4-4648-BE41-07CBBCBA9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42566A-E470-AA48-8565-687D18AAA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F6733BA-8D89-9741-8B0A-14E0BFAABD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04BEFF-D20B-FC49-BA3E-7C8FF0FFC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F84C-BFBB-9A4B-A1F5-BCDC3A82D6B8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15D0441-29D2-9346-AEBA-C06A565D6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8DC1C37-4B25-EF4D-A4C7-91402DAE2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693C-CBE5-8A47-81F3-2CBAB5C38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981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4696A3-BF95-E940-A352-B2DB88FDE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637FA49-238A-224F-8418-CF00AF3C43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939FF6B-7DDB-9049-90C2-381EF7BA4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C3D98D7-97D0-914A-A783-8EA7B5612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F84C-BFBB-9A4B-A1F5-BCDC3A82D6B8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1843F06-078B-D74B-AEAA-6B23E4D63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9C72FD6-1714-004A-80BB-74B01E681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693C-CBE5-8A47-81F3-2CBAB5C38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291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3D08272-E6E6-1746-ADF6-6A85C43DD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A56C59B-1432-8A48-8734-46644BB9E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1B3664-6A19-AC4A-BB2F-D7D9E16901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9F84C-BFBB-9A4B-A1F5-BCDC3A82D6B8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02E798-5CA2-9A4D-A60D-62695CB71E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E8DD33-C411-4F45-873F-82CEF07C7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2693C-CBE5-8A47-81F3-2CBAB5C38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09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98AA86-6DE9-2149-AD80-4193913F6D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Parish Survey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DD091D9-12C8-E041-B3BD-0DBF569457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October 2021</a:t>
            </a:r>
          </a:p>
        </p:txBody>
      </p:sp>
    </p:spTree>
    <p:extLst>
      <p:ext uri="{BB962C8B-B14F-4D97-AF65-F5344CB8AC3E}">
        <p14:creationId xmlns:p14="http://schemas.microsoft.com/office/powerpoint/2010/main" val="15648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CA4E73-D521-9E43-88C1-942160E6A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About the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01FFE3-B936-4D42-A87D-E515BA19621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Methodology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210 printed surveys distributed to homes in Parish</a:t>
            </a:r>
          </a:p>
          <a:p>
            <a:pPr lvl="1"/>
            <a:r>
              <a:rPr lang="en-GB" dirty="0"/>
              <a:t>Surveys delivered to the Community Shop</a:t>
            </a:r>
          </a:p>
          <a:p>
            <a:pPr lvl="1"/>
            <a:r>
              <a:rPr lang="en-GB" dirty="0"/>
              <a:t>Survey period: 18</a:t>
            </a:r>
            <a:r>
              <a:rPr lang="en-GB" baseline="30000" dirty="0"/>
              <a:t>th</a:t>
            </a:r>
            <a:r>
              <a:rPr lang="en-GB" dirty="0"/>
              <a:t> August  to 12</a:t>
            </a:r>
            <a:r>
              <a:rPr lang="en-GB" baseline="30000" dirty="0"/>
              <a:t>th</a:t>
            </a:r>
            <a:r>
              <a:rPr lang="en-GB" dirty="0"/>
              <a:t> September 2021</a:t>
            </a:r>
          </a:p>
          <a:p>
            <a:pPr marL="0" indent="0">
              <a:buNone/>
            </a:pPr>
            <a:r>
              <a:rPr lang="en-GB" b="1" dirty="0"/>
              <a:t>Response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76 responses</a:t>
            </a:r>
          </a:p>
          <a:p>
            <a:pPr lvl="1"/>
            <a:r>
              <a:rPr lang="en-GB" dirty="0"/>
              <a:t>36% response rate – good engagement</a:t>
            </a:r>
          </a:p>
          <a:p>
            <a:pPr lvl="1"/>
            <a:r>
              <a:rPr lang="en-GB" dirty="0"/>
              <a:t>Sample considered representative of the Parish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C6EAF45C-FDFD-A74E-818F-6C8ED07B93F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26095" y="1825625"/>
            <a:ext cx="3073809" cy="4351338"/>
          </a:xfrm>
        </p:spPr>
      </p:pic>
    </p:spTree>
    <p:extLst>
      <p:ext uri="{BB962C8B-B14F-4D97-AF65-F5344CB8AC3E}">
        <p14:creationId xmlns:p14="http://schemas.microsoft.com/office/powerpoint/2010/main" val="1667135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A79BA4-1FDD-4A4E-A9DC-739AEA4F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61C3CD-30DF-8D46-ACD4-C3E1779A0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People want to receive communication with us in the Parish Pump (94%) and by an annual posted newsletter (73%).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People want to contact the council by calling a Councillor (78%) or emailing the Clerk (66%).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70% would like the bus stop waiting area extended – 67% would like additional funding found.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35% think there is an issue with speeding and would volunteer to help.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83% want the green cut three times per year – roughly 50/50 on late for pollinators and beck-side uncut. 64% want bed cleared. 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9354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3FBE25-C9E7-864E-B96B-9503C5830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Question Analysis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6C27C5B-9F4D-2944-9128-FCF22AB83A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131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6A0242-00F4-B945-A8BF-5DB1FD644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would you like to receive this communication?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41B182-F7E4-D64A-8F90-5D3C163DBC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853070" cy="4351338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Parish Pump clear winner</a:t>
            </a:r>
          </a:p>
          <a:p>
            <a:r>
              <a:rPr lang="en-GB" dirty="0"/>
              <a:t>Newsletter and website positive</a:t>
            </a:r>
          </a:p>
          <a:p>
            <a:r>
              <a:rPr lang="en-GB" dirty="0"/>
              <a:t>Facebook is 50/50</a:t>
            </a:r>
          </a:p>
          <a:p>
            <a:r>
              <a:rPr lang="en-GB" dirty="0"/>
              <a:t>Email less popular</a:t>
            </a:r>
          </a:p>
          <a:p>
            <a:endParaRPr lang="en-GB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E04D09B7-CDDC-CE47-B2BC-58DF8A9F7DE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06096380"/>
              </p:ext>
            </p:extLst>
          </p:nvPr>
        </p:nvGraphicFramePr>
        <p:xfrm>
          <a:off x="4691270" y="1825625"/>
          <a:ext cx="666253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3543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07DC53-EB84-A44A-88A0-EC4C6F420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Do you know how to contact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2B84A2-F738-B941-9F29-5403AD339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065104" cy="4351338"/>
          </a:xfrm>
        </p:spPr>
        <p:txBody>
          <a:bodyPr/>
          <a:lstStyle/>
          <a:p>
            <a:r>
              <a:rPr lang="en-GB" dirty="0"/>
              <a:t>Phone and email are how people want to contact us. </a:t>
            </a:r>
          </a:p>
          <a:p>
            <a:r>
              <a:rPr lang="en-GB" dirty="0"/>
              <a:t>Less than half access the website. </a:t>
            </a:r>
          </a:p>
          <a:p>
            <a:r>
              <a:rPr lang="en-GB" dirty="0"/>
              <a:t>Just over a third want a Facebook page.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30F8DFB8-3227-3541-9111-DF064D1FE34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62145615"/>
              </p:ext>
            </p:extLst>
          </p:nvPr>
        </p:nvGraphicFramePr>
        <p:xfrm>
          <a:off x="4903304" y="1825625"/>
          <a:ext cx="6450496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3146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4BFA17-B009-7F42-B580-801900A31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Bus Stop - Extension and Funding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EE1DC35-C263-6E42-9FA0-A150AC889C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Would you like to see the waiting area extended?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E5F2DCEA-54BC-0D44-8A00-CDE72756BA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Would you like to see additional funding to be obtained?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xmlns="" id="{B9012F85-0215-6F47-9343-ABEF77514B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76638970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xmlns="" id="{654F13CA-3C51-B24A-9696-EDC7F502F265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70086103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8458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7A30F2-B4D9-DF4D-8586-C178A6FAA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/>
              <a:t>If you have any concerns about speeding through the Parish, would you be willing to volunteer for the ‘Community Speed Watch’?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61FDB9-A0D3-6040-B29F-1DE4D91FF21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35% think there is a speeding problem </a:t>
            </a:r>
            <a:r>
              <a:rPr lang="en-GB" b="1" dirty="0"/>
              <a:t>AND</a:t>
            </a:r>
            <a:r>
              <a:rPr lang="en-GB" dirty="0"/>
              <a:t> would volunteer. </a:t>
            </a:r>
          </a:p>
          <a:p>
            <a:r>
              <a:rPr lang="en-GB" dirty="0"/>
              <a:t>We do not know how many think there is a speeding problem, but wouldn’t volunteer.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3CA978C5-DABA-FC44-BF89-973268BE84E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16919045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6814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EFB634-477C-9B4E-9955-4A01D6710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Cutting the village green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5EB131-0272-8141-9415-B54F8FAE1D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985591" cy="4351338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83% want the beck cut three times per year</a:t>
            </a:r>
          </a:p>
          <a:p>
            <a:r>
              <a:rPr lang="en-GB" dirty="0"/>
              <a:t>64% want it cleared each time</a:t>
            </a:r>
          </a:p>
          <a:p>
            <a:r>
              <a:rPr lang="en-GB" dirty="0"/>
              <a:t>48% would prefer the three cuts to be later</a:t>
            </a:r>
          </a:p>
          <a:p>
            <a:r>
              <a:rPr lang="en-GB" dirty="0"/>
              <a:t>55% want want whole green cut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C3A47A28-9349-E14D-8BF7-E3B10E9D101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27503979"/>
              </p:ext>
            </p:extLst>
          </p:nvPr>
        </p:nvGraphicFramePr>
        <p:xfrm>
          <a:off x="5009322" y="1825625"/>
          <a:ext cx="6344478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6876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355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Parish Survey Analysis</vt:lpstr>
      <vt:lpstr>About the survey</vt:lpstr>
      <vt:lpstr>Conclusions</vt:lpstr>
      <vt:lpstr>Question Analysis</vt:lpstr>
      <vt:lpstr>How would you like to receive this communication?</vt:lpstr>
      <vt:lpstr>Do you know how to contact us?</vt:lpstr>
      <vt:lpstr>Bus Stop - Extension and Funding</vt:lpstr>
      <vt:lpstr>If you have any concerns about speeding through the Parish, would you be willing to volunteer for the ‘Community Speed Watch’?</vt:lpstr>
      <vt:lpstr>Cutting the village green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Parish Survey Analysis</dc:title>
  <dc:creator>Rory Innes</dc:creator>
  <cp:lastModifiedBy>Sadie Rothwell-Inch</cp:lastModifiedBy>
  <cp:revision>10</cp:revision>
  <dcterms:created xsi:type="dcterms:W3CDTF">2021-10-04T09:21:26Z</dcterms:created>
  <dcterms:modified xsi:type="dcterms:W3CDTF">2021-11-03T18:05:04Z</dcterms:modified>
</cp:coreProperties>
</file>